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8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1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7" r:id="rId19"/>
    <p:sldId id="278" r:id="rId20"/>
    <p:sldId id="279" r:id="rId21"/>
    <p:sldId id="281" r:id="rId22"/>
    <p:sldId id="272" r:id="rId23"/>
    <p:sldId id="273" r:id="rId24"/>
    <p:sldId id="283" r:id="rId25"/>
    <p:sldId id="282" r:id="rId26"/>
    <p:sldId id="284" r:id="rId27"/>
    <p:sldId id="276" r:id="rId28"/>
    <p:sldId id="280" r:id="rId29"/>
    <p:sldId id="285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71" autoAdjust="0"/>
  </p:normalViewPr>
  <p:slideViewPr>
    <p:cSldViewPr>
      <p:cViewPr varScale="1">
        <p:scale>
          <a:sx n="100" d="100"/>
          <a:sy n="100" d="100"/>
        </p:scale>
        <p:origin x="-2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A80DA-5F65-4468-8D6E-FF82E9D317E4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C09D1-4BAF-4B0C-9225-EE1FF0CEF3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C09D1-4BAF-4B0C-9225-EE1FF0CEF30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C09D1-4BAF-4B0C-9225-EE1FF0CEF300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/>
              <a:t>кариес</a:t>
            </a:r>
            <a:endParaRPr lang="ru-RU" sz="6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9359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или зачем лечить молочные зубы</a:t>
            </a:r>
            <a:endParaRPr lang="ru-RU" sz="3200" dirty="0"/>
          </a:p>
        </p:txBody>
      </p:sp>
      <p:pic>
        <p:nvPicPr>
          <p:cNvPr id="1027" name="Picture 3" descr="D:\Мои документы\Downloads\презентация лкц по кариесу\т1 кариес или зачем нужно лечить МЗ\karie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2643182"/>
            <a:ext cx="3016792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D:\Мои документы\Downloads\презентация лкц по кариесу\т1 кариес или зачем нужно лечить МЗ\1444647017_caries_monster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65488"/>
            <a:ext cx="4406900" cy="32611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5.Под молочными зубами в кости лежат зачатки постоянных зубов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Макет челюсти 5 летнего ребёнка</a:t>
            </a:r>
            <a:endParaRPr lang="ru-RU" dirty="0"/>
          </a:p>
        </p:txBody>
      </p:sp>
      <p:pic>
        <p:nvPicPr>
          <p:cNvPr id="7" name="Содержимое 6" descr="b3528a0fd87dd09f337fca439b9e58cb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0" y="1000108"/>
            <a:ext cx="3643338" cy="406718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Череп 6 летнего ребёнка</a:t>
            </a:r>
            <a:endParaRPr lang="ru-RU" dirty="0"/>
          </a:p>
        </p:txBody>
      </p:sp>
      <p:pic>
        <p:nvPicPr>
          <p:cNvPr id="8" name="Содержимое 7" descr="e9e09d09611a391c37fcc3af06277fed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00628" y="969963"/>
            <a:ext cx="3217859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«Бутылочный кариес»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Локальная  форма</a:t>
            </a:r>
            <a:endParaRPr lang="ru-RU" dirty="0"/>
          </a:p>
        </p:txBody>
      </p:sp>
      <p:sp>
        <p:nvSpPr>
          <p:cNvPr id="15" name="Текст 1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err="1" smtClean="0"/>
              <a:t>Генерализованная</a:t>
            </a:r>
            <a:r>
              <a:rPr lang="ru-RU" dirty="0" smtClean="0"/>
              <a:t> форма</a:t>
            </a:r>
            <a:endParaRPr lang="ru-RU" dirty="0"/>
          </a:p>
        </p:txBody>
      </p:sp>
      <p:sp>
        <p:nvSpPr>
          <p:cNvPr id="14" name="Содержимое 1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Содержимое 1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D:\Мои документы\Downloads\презентация лкц по кариесу\т1 кариес или зачем нужно лечить МЗ\кариес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071546"/>
            <a:ext cx="3929090" cy="2743205"/>
          </a:xfrm>
          <a:prstGeom prst="rect">
            <a:avLst/>
          </a:prstGeom>
          <a:noFill/>
        </p:spPr>
      </p:pic>
      <p:pic>
        <p:nvPicPr>
          <p:cNvPr id="5124" name="Picture 4" descr="D:\Мои документы\Downloads\презентация лкц по кариесу\т1 кариес или зачем нужно лечить МЗ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956" y="1071546"/>
            <a:ext cx="3919168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Downloads\презентация лкц по кариесу\т1 кариес или зачем нужно лечить МЗ\21-1_29-1_25NED-14_26NED-9_small_001_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4000504"/>
            <a:ext cx="3214690" cy="2668193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Причины возникновения</a:t>
            </a:r>
            <a:endParaRPr lang="ru-RU" dirty="0"/>
          </a:p>
        </p:txBody>
      </p:sp>
      <p:pic>
        <p:nvPicPr>
          <p:cNvPr id="12" name="Содержимое 8" descr="karies-ot-molochnoy-butilochki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357290" y="1500174"/>
            <a:ext cx="3048000" cy="2219325"/>
          </a:xfrm>
          <a:prstGeom prst="rect">
            <a:avLst/>
          </a:prstGeom>
        </p:spPr>
      </p:pic>
      <p:pic>
        <p:nvPicPr>
          <p:cNvPr id="1027" name="Picture 3" descr="D:\Мои документы\Downloads\презентация лкц по кариесу\т1 кариес или зачем нужно лечить МЗ\552b017f9dfa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786058"/>
            <a:ext cx="2849585" cy="29290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14480" y="357166"/>
            <a:ext cx="7004894" cy="79690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Причиной бутылочного кариеса считается также наследственность, однако в подавляющем большинстве случаев родители оправдывают наследственностью свою лень и нежелание чистить зубки у ребенка или приучать его делать это самостоятельно.</a:t>
            </a:r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Лечить или не лечить?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Молочные зубы с кариесом у детей обязательно должны быть вылечены. Подход некоторых родителей «Все равно выпадут, нечего мучить ребенка и тратить деньги» – это преступление перед здоровьем малыша.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надо лечить?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Нормальное прорезывание постоянных зубов и формирование прикуса в значительной мере зависит от здоровья и своевременной смены молочных зубов. Полный комплект молочных зубов формирует правильные размеры челюсти. </a:t>
            </a:r>
          </a:p>
          <a:p>
            <a:r>
              <a:rPr lang="ru-RU" sz="2400" dirty="0" smtClean="0"/>
              <a:t>Кариес на молочных зубах может осложняться пульпитом и периодонтитом, из-за которых могут появляться кисты в прикорневой зоне, а также поражаться зачаток постоянного зуба.</a:t>
            </a:r>
          </a:p>
          <a:p>
            <a:r>
              <a:rPr lang="ru-RU" sz="2400" dirty="0" smtClean="0"/>
              <a:t>При раннем удалении жевательных молочных зубов ребенок не будет иметь возможность нормально пережевывать пищу. В результате в желудочно-кишечный тракт будет попадать недостаточно обработанный пищевой комок, что сможет привести к нарушениям пищеварения.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000" dirty="0" smtClean="0"/>
              <a:t>Профилактика</a:t>
            </a:r>
            <a:endParaRPr lang="ru-RU" sz="80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8000" dirty="0" smtClean="0"/>
              <a:t>кариеса</a:t>
            </a:r>
            <a:endParaRPr lang="ru-RU" sz="8000" dirty="0"/>
          </a:p>
        </p:txBody>
      </p:sp>
      <p:pic>
        <p:nvPicPr>
          <p:cNvPr id="2050" name="Picture 2" descr="D:\Мои документы\Downloads\презентация лкц по кариесу\т1 кариес или зачем нужно лечить МЗ\img_24a15ea1a8ea49b5f4aeeddbc35049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000372"/>
            <a:ext cx="4370387" cy="3667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Дородовая профилактика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Соблюдать правильный режим и характер питания: увеличить в рационе количество продуктов, содержащих кальций, ограничить потребление углеводов (сладостей, мучных изделий), особенно в промежутках между основными приемами пищи.</a:t>
            </a:r>
          </a:p>
          <a:p>
            <a:r>
              <a:rPr lang="ru-RU" sz="2400" dirty="0" smtClean="0"/>
              <a:t>По согласованию с врачом применять витаминно-минеральные комплексы, направленные на профилактику дефицита полезных веществ – как для обеспечения здоровья самой женщины, так и для правильного развития зубных зачатков плода с целью повышения их устойчивости к кариесу в будущем.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появлением первого зуба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салфетки</a:t>
            </a:r>
            <a:endParaRPr lang="ru-RU" sz="2400" dirty="0"/>
          </a:p>
        </p:txBody>
      </p:sp>
      <p:pic>
        <p:nvPicPr>
          <p:cNvPr id="5" name="Содержимое 4" descr="primineni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2196306"/>
            <a:ext cx="5715000" cy="3867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Силиконовые щеточки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Мои документы\Downloads\презентация лкц по кариесу\т1 кариес или зачем нужно лечить МЗ\1354888817_zubnaya-schetka-dolzhna-podoyti-dlya-malysh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714356"/>
            <a:ext cx="3500461" cy="1890359"/>
          </a:xfrm>
          <a:prstGeom prst="rect">
            <a:avLst/>
          </a:prstGeom>
          <a:noFill/>
        </p:spPr>
      </p:pic>
      <p:pic>
        <p:nvPicPr>
          <p:cNvPr id="1029" name="Picture 5" descr="D:\Мои документы\Downloads\презентация лкц по кариесу\т1 кариес или зачем нужно лечить МЗ\High-Quality-Infant-font-b-Baby-b-font-Teether-Toothbrush-font-b-Silicone-b-font-toot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786058"/>
            <a:ext cx="3500462" cy="3500462"/>
          </a:xfrm>
          <a:prstGeom prst="rect">
            <a:avLst/>
          </a:prstGeom>
          <a:noFill/>
        </p:spPr>
      </p:pic>
      <p:pic>
        <p:nvPicPr>
          <p:cNvPr id="1030" name="Picture 6" descr="D:\Мои документы\Downloads\презентация лкц по кариесу\т1 кариес или зачем нужно лечить МЗ\Silicone-font-b-Kids-b-font-Teether-Training-font-b-Toothbrushes-b-font-For-Children-Bab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571744"/>
            <a:ext cx="2928958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728" y="1643050"/>
            <a:ext cx="7406640" cy="147218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Автор: </a:t>
            </a:r>
            <a:br>
              <a:rPr lang="ru-RU" dirty="0" smtClean="0"/>
            </a:br>
            <a:r>
              <a:rPr lang="ru-RU" dirty="0" smtClean="0"/>
              <a:t>Николаева Мария Александровна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1428728" y="2857496"/>
            <a:ext cx="7406640" cy="35719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детский </a:t>
            </a:r>
            <a:r>
              <a:rPr lang="ru-RU" dirty="0" smtClean="0"/>
              <a:t>врач-стоматолог </a:t>
            </a:r>
          </a:p>
          <a:p>
            <a:r>
              <a:rPr lang="ru-RU" dirty="0" smtClean="0"/>
              <a:t>ГБУЗ «Выксунская центральная районная больница»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/>
              <a:t>г</a:t>
            </a:r>
            <a:r>
              <a:rPr lang="ru-RU" dirty="0" smtClean="0"/>
              <a:t>. Выкса</a:t>
            </a:r>
          </a:p>
          <a:p>
            <a:pPr algn="ctr"/>
            <a:r>
              <a:rPr lang="ru-RU" dirty="0" smtClean="0"/>
              <a:t>Нижегородская область</a:t>
            </a:r>
          </a:p>
          <a:p>
            <a:pPr algn="ctr"/>
            <a:r>
              <a:rPr lang="ru-RU" dirty="0" smtClean="0"/>
              <a:t>2017 год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r>
              <a:rPr lang="ru-RU" sz="2400" dirty="0" smtClean="0"/>
              <a:t>Гигиенические пенки для полости рта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и документы\Downloads\презентация лкц по кариесу\т1 кариес или зачем нужно лечить МЗ\243436_49561thumb6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876"/>
            <a:ext cx="6191250" cy="2771775"/>
          </a:xfrm>
          <a:prstGeom prst="rect">
            <a:avLst/>
          </a:prstGeom>
          <a:noFill/>
        </p:spPr>
      </p:pic>
      <p:pic>
        <p:nvPicPr>
          <p:cNvPr id="3075" name="Picture 3" descr="D:\Мои документы\Downloads\презентация лкц по кариесу\т1 кариес или зачем нужно лечить МЗ\persin_foam_chewing_gum_2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285728"/>
            <a:ext cx="2381250" cy="2886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3547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8596" y="714356"/>
            <a:ext cx="3810000" cy="1000132"/>
          </a:xfrm>
        </p:spPr>
        <p:txBody>
          <a:bodyPr>
            <a:normAutofit/>
          </a:bodyPr>
          <a:lstStyle/>
          <a:p>
            <a:r>
              <a:rPr lang="ru-RU" sz="2400" dirty="0" err="1" smtClean="0"/>
              <a:t>Реминерализующие</a:t>
            </a:r>
            <a:r>
              <a:rPr lang="ru-RU" sz="2400" dirty="0" smtClean="0"/>
              <a:t> гели</a:t>
            </a:r>
            <a:endParaRPr lang="ru-RU" sz="2400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3" name="Picture 3" descr="D:\Мои документы\Downloads\презентация лкц по кариесу\т1 кариес или зачем нужно лечить МЗ\original_roks_medikal_minerals_gel_dlya_ukrepleniya_zubov_45_ml_www_piluli_ru_eapt2307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85860"/>
            <a:ext cx="4179970" cy="2600360"/>
          </a:xfrm>
          <a:prstGeom prst="rect">
            <a:avLst/>
          </a:prstGeom>
          <a:noFill/>
        </p:spPr>
      </p:pic>
      <p:pic>
        <p:nvPicPr>
          <p:cNvPr id="5124" name="Picture 4" descr="D:\Мои документы\Downloads\презентация лкц по кариесу\т1 кариес или зачем нужно лечить МЗ\e6c9c413dae89d32bffcc3c75ca3224bfc3afda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214290"/>
            <a:ext cx="3026814" cy="3714752"/>
          </a:xfrm>
          <a:prstGeom prst="rect">
            <a:avLst/>
          </a:prstGeom>
          <a:noFill/>
        </p:spPr>
      </p:pic>
      <p:pic>
        <p:nvPicPr>
          <p:cNvPr id="5125" name="Picture 5" descr="D:\Мои документы\Downloads\презентация лкц по кариесу\т1 кариес или зачем нужно лечить МЗ\a3656ed4e67de2aeb248e216079f8c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4071942"/>
            <a:ext cx="6172200" cy="2476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Дошкольный  возраст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200" dirty="0" smtClean="0"/>
              <a:t>Своевременное начало кормления иной пищей, помимо грудного молока и искусственных смесей способствует не только профилактике кариеса, но и нормальному развитию всей зубочелюстной системы.</a:t>
            </a:r>
          </a:p>
          <a:p>
            <a:r>
              <a:rPr lang="ru-RU" sz="2200" dirty="0" smtClean="0"/>
              <a:t>Ограничение потребления сладостей примерно до 3-4-летнего возраста</a:t>
            </a:r>
          </a:p>
          <a:p>
            <a:r>
              <a:rPr lang="ru-RU" sz="2200" dirty="0" smtClean="0"/>
              <a:t>Употребление витаминно-минеральных комплексов и пищи богатой витаминами.</a:t>
            </a:r>
          </a:p>
          <a:p>
            <a:r>
              <a:rPr lang="ru-RU" sz="2200" dirty="0" smtClean="0"/>
              <a:t>регулярное посещение детского стоматолога независимо от наличия или отсутствия жалоб</a:t>
            </a:r>
          </a:p>
          <a:p>
            <a:r>
              <a:rPr lang="ru-RU" sz="2200" dirty="0" smtClean="0"/>
              <a:t>Гигиена: 2р/день, до 6-10 лет зубы ребенку чистят родители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457200" y="214290"/>
            <a:ext cx="5114932" cy="1891174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Для профилактики кариеса и иных заболеваний полости рта, прежде всего, следует обеспечить достаточное количество аскорбиновой кислоты, желательно – содержащейся в продуктах питания (шиповник, чёрная смородина, болгарский перец и пр.).</a:t>
            </a:r>
            <a:endParaRPr lang="ru-RU" sz="1800" dirty="0"/>
          </a:p>
        </p:txBody>
      </p:sp>
      <p:pic>
        <p:nvPicPr>
          <p:cNvPr id="7" name="Содержимое 6" descr="Болгарский-перец-и-черная-смородина-—-источники-витамина-C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143116"/>
            <a:ext cx="7358114" cy="35612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/>
              <a:t>Выбор щетки</a:t>
            </a:r>
            <a:endParaRPr lang="ru-RU" sz="4800" dirty="0"/>
          </a:p>
        </p:txBody>
      </p:sp>
      <p:pic>
        <p:nvPicPr>
          <p:cNvPr id="8" name="Содержимое 7" descr="e314d78893db19d177a4b074685691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97025" y="1828800"/>
            <a:ext cx="7175500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gEHLqnZk9M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8449" y="4269000"/>
            <a:ext cx="4935551" cy="258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85728"/>
            <a:ext cx="7498080" cy="5962672"/>
          </a:xfrm>
        </p:spPr>
        <p:txBody>
          <a:bodyPr>
            <a:normAutofit/>
          </a:bodyPr>
          <a:lstStyle/>
          <a:p>
            <a:r>
              <a:rPr lang="ru-RU" dirty="0" smtClean="0"/>
              <a:t>Ручка зубной щетки должна быть очень толстая, </a:t>
            </a:r>
            <a:r>
              <a:rPr lang="ru-RU" dirty="0" err="1" smtClean="0"/>
              <a:t>прорезиненая</a:t>
            </a:r>
            <a:endParaRPr lang="ru-RU" dirty="0" smtClean="0"/>
          </a:p>
          <a:p>
            <a:r>
              <a:rPr lang="ru-RU" dirty="0" smtClean="0"/>
              <a:t>Щетина должна быть искусственной и мягкой</a:t>
            </a:r>
          </a:p>
          <a:p>
            <a:r>
              <a:rPr lang="ru-RU" dirty="0" smtClean="0"/>
              <a:t>рабочая головка не должна превышать 2 см – именно такого расстояния хватит для того чтобы при чистке зубов захватить 2 – 2,5 рядом стоящих зуба – это является золотым правилом щетки.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Пасты зубные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Гигиенические- служат только для очищения поверхности зубов</a:t>
            </a:r>
          </a:p>
          <a:p>
            <a:r>
              <a:rPr lang="ru-RU" dirty="0" smtClean="0"/>
              <a:t>Лечебно-профилактические- содержат также те или иные активные (лекарственные) добавки, обеспечивающие лечебный эффект при употреблении продукта.</a:t>
            </a:r>
            <a:r>
              <a:rPr lang="ru-RU" b="1" dirty="0" smtClean="0"/>
              <a:t> </a:t>
            </a:r>
          </a:p>
          <a:p>
            <a:r>
              <a:rPr lang="ru-RU" b="1" dirty="0" smtClean="0"/>
              <a:t>Детские зубные пасты</a:t>
            </a:r>
            <a:r>
              <a:rPr lang="ru-RU" dirty="0" smtClean="0"/>
              <a:t> тоже отличаются от взрослых. В них мало абразивных добавок, низкое содержание фторида, и есть фруктовые отдушки и вкусовые добавки. 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Школьный возраст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Профессиональная профилактика</a:t>
            </a:r>
          </a:p>
          <a:p>
            <a:r>
              <a:rPr lang="ru-RU" dirty="0" smtClean="0"/>
              <a:t>Самостоятельная профилактика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документы\Downloads\презентация лкц по кариесу\т1 кариес или зачем нужно лечить МЗ\kak-pravilno-chistit-zub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14290"/>
            <a:ext cx="4643470" cy="64681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Downloads\презентация лкц по кариесу\т1 кариес или зачем нужно лечить МЗ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Мои документы\Downloads\презентация лкц по кариесу\т1 кариес или зачем нужно лечить МЗ\tooth-deca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190882"/>
            <a:ext cx="2557442" cy="26671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Кариес-заболевание твердых тканей зуба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Кариес – это инфекционный процесс, который вызывается определенными, так называемыми </a:t>
            </a:r>
            <a:r>
              <a:rPr lang="ru-RU" dirty="0" err="1" smtClean="0"/>
              <a:t>кариесогенными</a:t>
            </a:r>
            <a:r>
              <a:rPr lang="ru-RU" dirty="0" smtClean="0"/>
              <a:t> микроорганизмами, которые ферментируют в течение достаточно долгого времени углеводы пищи с образованием кислот в условиях низкой устойчивости эмали зубов.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 влияет на развитие кариеса?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ru-RU" sz="2800" dirty="0" smtClean="0"/>
              <a:t>Наличие инфекционных и системных заболеваний у матери(</a:t>
            </a:r>
            <a:r>
              <a:rPr lang="ru-RU" sz="2800" dirty="0" err="1" smtClean="0"/>
              <a:t>хр.пиелонефрит</a:t>
            </a:r>
            <a:r>
              <a:rPr lang="ru-RU" sz="2800" dirty="0" smtClean="0"/>
              <a:t>, </a:t>
            </a:r>
            <a:r>
              <a:rPr lang="ru-RU" sz="2800" dirty="0" err="1" smtClean="0"/>
              <a:t>сах</a:t>
            </a:r>
            <a:r>
              <a:rPr lang="ru-RU" sz="2800" dirty="0" smtClean="0"/>
              <a:t>. диабет, ожирение 2-3ст, обострение </a:t>
            </a:r>
            <a:r>
              <a:rPr lang="ru-RU" sz="2800" dirty="0" err="1" smtClean="0"/>
              <a:t>хрон.холецистита</a:t>
            </a:r>
            <a:r>
              <a:rPr lang="ru-RU" sz="2800" dirty="0" smtClean="0"/>
              <a:t> , ОРВИ, гипертоническая болезнь, анемия, инфекционный гепатит)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Токсикоз, </a:t>
            </a:r>
            <a:r>
              <a:rPr lang="ru-RU" sz="2800" dirty="0" err="1" smtClean="0"/>
              <a:t>гестоз</a:t>
            </a:r>
            <a:endParaRPr lang="ru-RU" sz="2800" dirty="0" smtClean="0"/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Курение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Заболевания ребенка в возрасте до 1 года(ОРВИ, ОРЗ, пневмония, бронхит, кишечные инфекции, грипп, болезни крови, респираторные аллергозы)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Наследственность (ген резистентности рецессивен по отношению к гену предрасположенности)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Состояние полости рта( состав слюны, гигиена, анатомия зубов)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Характер питания(искусственное вскармливание, преобладание углеводов)</a:t>
            </a:r>
          </a:p>
          <a:p>
            <a:pPr>
              <a:buFont typeface="Arial" pitchFamily="34" charset="0"/>
              <a:buChar char="•"/>
            </a:pPr>
            <a:endParaRPr lang="ru-RU" sz="2800" dirty="0" smtClean="0"/>
          </a:p>
          <a:p>
            <a:pPr>
              <a:buFont typeface="Arial" pitchFamily="34" charset="0"/>
              <a:buChar char="•"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Виды кариеса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Поверхностный(кариес эмали)</a:t>
            </a:r>
          </a:p>
          <a:p>
            <a:r>
              <a:rPr lang="ru-RU" dirty="0" smtClean="0"/>
              <a:t>Средний(кариес дентина)</a:t>
            </a:r>
          </a:p>
          <a:p>
            <a:r>
              <a:rPr lang="ru-RU" dirty="0" smtClean="0"/>
              <a:t>Глубокий (кариес дентина, граничащего с пульпой)</a:t>
            </a:r>
            <a:endParaRPr lang="ru-RU" dirty="0"/>
          </a:p>
        </p:txBody>
      </p:sp>
      <p:pic>
        <p:nvPicPr>
          <p:cNvPr id="3074" name="Picture 2" descr="D:\Мои документы\Downloads\презентация лкц по кариесу\т1 кариес или зачем нужно лечить МЗ\karies-molochnih-zubo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3643314"/>
            <a:ext cx="5143500" cy="300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1.gif.jpg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1428728" y="500042"/>
            <a:ext cx="7286676" cy="58309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00298" y="214290"/>
            <a:ext cx="6400800" cy="2000264"/>
          </a:xfrm>
        </p:spPr>
        <p:txBody>
          <a:bodyPr/>
          <a:lstStyle/>
          <a:p>
            <a:pPr algn="ctr"/>
            <a:r>
              <a:rPr lang="ru-RU" dirty="0" smtClean="0"/>
              <a:t>Особенности течения кариеса в  детском возрасте </a:t>
            </a:r>
            <a:endParaRPr lang="ru-RU" dirty="0"/>
          </a:p>
        </p:txBody>
      </p:sp>
      <p:pic>
        <p:nvPicPr>
          <p:cNvPr id="6" name="Picture 2" descr="D:\Мои документы\Downloads\презентация лкц по кариесу\т1 кариес или зачем нужно лечить МЗ\1edentzabol-300x23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2214554"/>
            <a:ext cx="5380649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effectLst/>
              </a:rPr>
              <a:t>1.</a:t>
            </a:r>
            <a:r>
              <a:rPr lang="ru-RU" sz="4000" dirty="0" smtClean="0">
                <a:effectLst/>
              </a:rPr>
              <a:t>Быстрое развитие кариозного процесса</a:t>
            </a:r>
            <a:endParaRPr lang="ru-RU" sz="4000" dirty="0">
              <a:effectLst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Эмаль тонкая</a:t>
            </a:r>
          </a:p>
          <a:p>
            <a:r>
              <a:rPr lang="ru-RU" dirty="0" smtClean="0"/>
              <a:t>Слабая минерализация </a:t>
            </a:r>
            <a:r>
              <a:rPr lang="ru-RU" dirty="0" err="1" smtClean="0"/>
              <a:t>ттз</a:t>
            </a:r>
            <a:endParaRPr lang="ru-RU" dirty="0" smtClean="0"/>
          </a:p>
          <a:p>
            <a:r>
              <a:rPr lang="ru-RU" dirty="0" smtClean="0"/>
              <a:t>Несовершенство иммунной системы</a:t>
            </a:r>
            <a:endParaRPr lang="ru-RU" dirty="0"/>
          </a:p>
        </p:txBody>
      </p:sp>
      <p:pic>
        <p:nvPicPr>
          <p:cNvPr id="1028" name="Picture 4" descr="D:\Мои документы\Downloads\презентация лкц по кариесу\т1 кариес или зачем нужно лечить МЗ\childrens-tee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01599" y="3210270"/>
            <a:ext cx="4413607" cy="3147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Downloads\презентация лкц по кариесу\т1 кариес или зачем нужно лечить МЗ\больной зу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43380"/>
            <a:ext cx="2114620" cy="21146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1538" y="359898"/>
            <a:ext cx="7767662" cy="147218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effectLst/>
              </a:rPr>
              <a:t>2. Безболезненное течение  заболевания</a:t>
            </a:r>
            <a:endParaRPr lang="ru-RU" sz="4000" dirty="0">
              <a:effectLst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428728" y="1850064"/>
            <a:ext cx="7410472" cy="1752600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3. Множественное поражение зубов6-8,а иногда и все 20 зубов</a:t>
            </a:r>
          </a:p>
          <a:p>
            <a:pPr algn="ctr"/>
            <a:r>
              <a:rPr lang="ru-RU" sz="4000" dirty="0" smtClean="0"/>
              <a:t>4. Неадекватная реакция организма (повышение </a:t>
            </a:r>
            <a:r>
              <a:rPr lang="en-US" sz="4000" dirty="0" smtClean="0"/>
              <a:t>t</a:t>
            </a:r>
            <a:r>
              <a:rPr lang="ru-RU" sz="4000" dirty="0" smtClean="0"/>
              <a:t>, головная боль, отек тканей)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1256</TotalTime>
  <Words>602</Words>
  <Application>Microsoft Office PowerPoint</Application>
  <PresentationFormat>Экран (4:3)</PresentationFormat>
  <Paragraphs>77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Солнцестояние</vt:lpstr>
      <vt:lpstr>кариес</vt:lpstr>
      <vt:lpstr>Автор:  Николаева Мария Александровна </vt:lpstr>
      <vt:lpstr>Кариес-заболевание твердых тканей зуба</vt:lpstr>
      <vt:lpstr>Что влияет на развитие кариеса?</vt:lpstr>
      <vt:lpstr>Виды кариеса</vt:lpstr>
      <vt:lpstr>Слайд 6</vt:lpstr>
      <vt:lpstr>Особенности течения кариеса в  детском возрасте </vt:lpstr>
      <vt:lpstr>1.Быстрое развитие кариозного процесса</vt:lpstr>
      <vt:lpstr>2. Безболезненное течение  заболевания</vt:lpstr>
      <vt:lpstr>5.Под молочными зубами в кости лежат зачатки постоянных зубов</vt:lpstr>
      <vt:lpstr>«Бутылочный кариес»</vt:lpstr>
      <vt:lpstr>Причины возникновения</vt:lpstr>
      <vt:lpstr>Слайд 13</vt:lpstr>
      <vt:lpstr>Лечить или не лечить?</vt:lpstr>
      <vt:lpstr>Почему надо лечить?</vt:lpstr>
      <vt:lpstr>Профилактика</vt:lpstr>
      <vt:lpstr>Дородовая профилактика</vt:lpstr>
      <vt:lpstr>С появлением первого зуба</vt:lpstr>
      <vt:lpstr>Слайд 19</vt:lpstr>
      <vt:lpstr>Слайд 20</vt:lpstr>
      <vt:lpstr>Слайд 21</vt:lpstr>
      <vt:lpstr>Дошкольный  возраст</vt:lpstr>
      <vt:lpstr>Слайд 23</vt:lpstr>
      <vt:lpstr>Выбор щетки</vt:lpstr>
      <vt:lpstr>Слайд 25</vt:lpstr>
      <vt:lpstr>Пасты зубные</vt:lpstr>
      <vt:lpstr>Школьный возраст</vt:lpstr>
      <vt:lpstr>Слайд 28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кариес</dc:title>
  <cp:lastModifiedBy>АТИ</cp:lastModifiedBy>
  <cp:revision>8</cp:revision>
  <dcterms:modified xsi:type="dcterms:W3CDTF">2017-03-22T12:18:05Z</dcterms:modified>
</cp:coreProperties>
</file>